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7"/>
  </p:notesMasterIdLst>
  <p:sldIdLst>
    <p:sldId id="256" r:id="rId3"/>
    <p:sldId id="257" r:id="rId4"/>
    <p:sldId id="261" r:id="rId5"/>
    <p:sldId id="260" r:id="rId6"/>
  </p:sldIdLst>
  <p:sldSz cx="9144000" cy="5143500" type="screen16x9"/>
  <p:notesSz cx="6858000" cy="9144000"/>
  <p:embeddedFontLst>
    <p:embeddedFont>
      <p:font typeface="Dosis" panose="020B0604020202020204" charset="0"/>
      <p:regular r:id="rId8"/>
      <p:bold r:id="rId9"/>
    </p:embeddedFont>
    <p:embeddedFont>
      <p:font typeface="Roboto" panose="020B0604020202020204"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113" d="100"/>
          <a:sy n="113" d="100"/>
        </p:scale>
        <p:origin x="480"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3" Type="http://schemas.openxmlformats.org/officeDocument/2006/relationships/slide" Target="slides/slide1.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4.fntdata"/><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font" Target="fonts/font2.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3.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N-uPHdyDvWEiha4wuCrMBnJbHsXmcGFP/view?usp=sharing" TargetMode="External"/><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N-uPHdyDvWEiha4wuCrMBnJbHsXmcGFP/view?usp=sharing"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544695" y="1870914"/>
            <a:ext cx="3329651" cy="3138348"/>
          </a:xfrm>
          <a:prstGeom prst="rect">
            <a:avLst/>
          </a:prstGeom>
        </p:spPr>
        <p:txBody>
          <a:bodyPr spcFirstLastPara="1" wrap="square" lIns="91425" tIns="91425" rIns="91425" bIns="91425" anchor="b" anchorCtr="0">
            <a:noAutofit/>
          </a:bodyPr>
          <a:lstStyle/>
          <a:p>
            <a:r>
              <a:rPr lang="en-US" dirty="0"/>
              <a:t>Annual Payment Type Usage Analysis</a:t>
            </a:r>
            <a:br>
              <a:rPr lang="en-US" b="0" dirty="0"/>
            </a:br>
            <a:br>
              <a:rPr lang="en-US" dirty="0"/>
            </a:br>
            <a:br>
              <a:rPr lang="en-US" b="0" dirty="0"/>
            </a:br>
            <a:br>
              <a:rPr lang="en-US" dirty="0"/>
            </a:br>
            <a:endParaRPr sz="3180" dirty="0">
              <a:latin typeface="Dosis"/>
              <a:ea typeface="Dosis"/>
              <a:cs typeface="Dosis"/>
              <a:sym typeface="Dosis"/>
            </a:endParaRPr>
          </a:p>
        </p:txBody>
      </p:sp>
      <p:sp>
        <p:nvSpPr>
          <p:cNvPr id="100" name="Google Shape;100;p25"/>
          <p:cNvSpPr txBox="1"/>
          <p:nvPr/>
        </p:nvSpPr>
        <p:spPr>
          <a:xfrm>
            <a:off x="5959950" y="908899"/>
            <a:ext cx="2398238" cy="9620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Yanyan Gatot </a:t>
            </a:r>
            <a:r>
              <a:rPr lang="en-US" sz="1200" b="1" dirty="0" err="1">
                <a:latin typeface="Dosis"/>
                <a:ea typeface="Dosis"/>
                <a:cs typeface="Dosis"/>
                <a:sym typeface="Dosis"/>
              </a:rPr>
              <a:t>Mulyadi</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yanyangatot1059@gmail.com</a:t>
            </a:r>
            <a:endParaRPr sz="1200" dirty="0">
              <a:latin typeface="Dosis"/>
              <a:ea typeface="Dosis"/>
              <a:cs typeface="Dosis"/>
              <a:sym typeface="Dosis"/>
            </a:endParaRPr>
          </a:p>
          <a:p>
            <a:pPr lvl="0">
              <a:buSzPts val="1100"/>
            </a:pPr>
            <a:r>
              <a:rPr lang="en-ID" sz="1200" dirty="0">
                <a:latin typeface="Dosis"/>
                <a:ea typeface="Dosis"/>
                <a:cs typeface="Dosis"/>
                <a:sym typeface="Dosis"/>
              </a:rPr>
              <a:t>https://www.linkedin.com/in/yanyan-gatot-348619177/</a:t>
            </a:r>
            <a:endParaRPr sz="1200" dirty="0">
              <a:latin typeface="Dosis"/>
              <a:ea typeface="Dosis"/>
              <a:cs typeface="Dosis"/>
              <a:sym typeface="Dosis"/>
            </a:endParaRPr>
          </a:p>
        </p:txBody>
      </p:sp>
      <p:sp>
        <p:nvSpPr>
          <p:cNvPr id="102" name="Google Shape;102;p25"/>
          <p:cNvSpPr txBox="1">
            <a:spLocks noGrp="1"/>
          </p:cNvSpPr>
          <p:nvPr>
            <p:ph type="subTitle" idx="1"/>
          </p:nvPr>
        </p:nvSpPr>
        <p:spPr>
          <a:xfrm>
            <a:off x="4665150" y="2202425"/>
            <a:ext cx="4167000" cy="2315388"/>
          </a:xfrm>
          <a:prstGeom prst="rect">
            <a:avLst/>
          </a:prstGeom>
        </p:spPr>
        <p:txBody>
          <a:bodyPr spcFirstLastPara="1" wrap="square" lIns="91425" tIns="91425" rIns="91425" bIns="91425" anchor="t" anchorCtr="0">
            <a:noAutofit/>
          </a:bodyPr>
          <a:lstStyle/>
          <a:p>
            <a:pPr marL="0" lvl="0" indent="0" algn="just">
              <a:lnSpc>
                <a:spcPct val="95000"/>
              </a:lnSpc>
              <a:spcAft>
                <a:spcPts val="1200"/>
              </a:spcAft>
              <a:buSzPts val="1018"/>
            </a:pPr>
            <a:r>
              <a:rPr lang="en-US" dirty="0"/>
              <a:t>As a business graduate with a keen interest in data analysis, I possess a strong foundation in market research and SQL. I am adept at leveraging data to uncover valuable insights and develop impactful marketing campaigns. With a curious and innovative mindset, I constantly explore new ways to harness the power of data to drive business performance. My expertise in SQL allows me to efficiently manage and analyze large datasets, enabling data-driven decision-making. I am passionate about staying abreast of industry trends and leveraging data to achieve marketing success and deliver tangible results.</a:t>
            </a:r>
            <a:endParaRPr lang="en-ID" sz="2800" dirty="0"/>
          </a:p>
        </p:txBody>
      </p:sp>
      <p:sp>
        <p:nvSpPr>
          <p:cNvPr id="2" name="Oval 1">
            <a:extLst>
              <a:ext uri="{FF2B5EF4-FFF2-40B4-BE49-F238E27FC236}">
                <a16:creationId xmlns:a16="http://schemas.microsoft.com/office/drawing/2014/main" id="{7EE21993-CAD5-403E-8BE8-25C12884CEE3}"/>
              </a:ext>
            </a:extLst>
          </p:cNvPr>
          <p:cNvSpPr/>
          <p:nvPr/>
        </p:nvSpPr>
        <p:spPr>
          <a:xfrm>
            <a:off x="4860994" y="908899"/>
            <a:ext cx="984392" cy="1019397"/>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114300" indent="0" algn="just">
              <a:buNone/>
            </a:pPr>
            <a:r>
              <a:rPr lang="en-US" dirty="0">
                <a:solidFill>
                  <a:schemeClr val="tx1"/>
                </a:solidFill>
              </a:rPr>
              <a:t>“</a:t>
            </a:r>
            <a:r>
              <a:rPr lang="en-US" dirty="0"/>
              <a:t>Annual Payment Type Usage Analysis is the process of collecting and analyzing data about the types of payments that customers use to make purchases over the course of a year. This analysis can be used to identify trends in payment preferences, to track the performance of different payment methods, and to make decisions about which payment methods to offer to customers</a:t>
            </a:r>
            <a:r>
              <a:rPr lang="en-US" dirty="0">
                <a:solidFill>
                  <a:schemeClr val="tx1"/>
                </a:solidFill>
              </a:rPr>
              <a:t>.”</a:t>
            </a:r>
            <a:endParaRPr dirty="0">
              <a:solidFill>
                <a:schemeClr val="tx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EFD4-3E49-421A-B0C1-C37C9F74C3C1}"/>
              </a:ext>
            </a:extLst>
          </p:cNvPr>
          <p:cNvSpPr>
            <a:spLocks noGrp="1"/>
          </p:cNvSpPr>
          <p:nvPr>
            <p:ph type="title"/>
          </p:nvPr>
        </p:nvSpPr>
        <p:spPr>
          <a:xfrm>
            <a:off x="203327" y="1925"/>
            <a:ext cx="8520600" cy="572700"/>
          </a:xfrm>
        </p:spPr>
        <p:txBody>
          <a:bodyPr>
            <a:normAutofit fontScale="90000"/>
          </a:bodyPr>
          <a:lstStyle/>
          <a:p>
            <a:pPr algn="ctr"/>
            <a:r>
              <a:rPr lang="en-US" b="1" dirty="0">
                <a:solidFill>
                  <a:schemeClr val="bg1"/>
                </a:solidFill>
              </a:rPr>
              <a:t>Analysis of Annual Payment Type Usage</a:t>
            </a:r>
            <a:br>
              <a:rPr lang="en-US" dirty="0"/>
            </a:br>
            <a:br>
              <a:rPr lang="en-US" dirty="0"/>
            </a:br>
            <a:endParaRPr lang="en-ID" dirty="0"/>
          </a:p>
        </p:txBody>
      </p:sp>
      <p:pic>
        <p:nvPicPr>
          <p:cNvPr id="1030" name="Picture 6">
            <a:extLst>
              <a:ext uri="{FF2B5EF4-FFF2-40B4-BE49-F238E27FC236}">
                <a16:creationId xmlns:a16="http://schemas.microsoft.com/office/drawing/2014/main" id="{11626755-2F9E-47C1-980E-5C711A5AA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464" y="1399964"/>
            <a:ext cx="7887071" cy="21018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4C44A93-CADD-4A7B-8AB7-0C59630A8534}"/>
              </a:ext>
            </a:extLst>
          </p:cNvPr>
          <p:cNvSpPr/>
          <p:nvPr/>
        </p:nvSpPr>
        <p:spPr>
          <a:xfrm>
            <a:off x="7162367" y="4926131"/>
            <a:ext cx="1981633" cy="215444"/>
          </a:xfrm>
          <a:prstGeom prst="rect">
            <a:avLst/>
          </a:prstGeom>
        </p:spPr>
        <p:txBody>
          <a:bodyPr wrap="none">
            <a:spAutoFit/>
          </a:bodyPr>
          <a:lstStyle/>
          <a:p>
            <a:pPr lvl="0"/>
            <a:r>
              <a:rPr lang="en-US" sz="800" dirty="0">
                <a:latin typeface="Arial" panose="020B0604020202020204" pitchFamily="34" charset="0"/>
              </a:rPr>
              <a:t>Query </a:t>
            </a:r>
            <a:r>
              <a:rPr lang="en-US" sz="800" dirty="0" err="1">
                <a:latin typeface="Arial" panose="020B0604020202020204" pitchFamily="34" charset="0"/>
              </a:rPr>
              <a:t>selengkapnya</a:t>
            </a:r>
            <a:r>
              <a:rPr lang="en-US" sz="800" dirty="0">
                <a:latin typeface="Arial" panose="020B0604020202020204" pitchFamily="34" charset="0"/>
              </a:rPr>
              <a:t> dapat </a:t>
            </a:r>
            <a:r>
              <a:rPr lang="en-US" sz="800" dirty="0" err="1">
                <a:latin typeface="Arial" panose="020B0604020202020204" pitchFamily="34" charset="0"/>
              </a:rPr>
              <a:t>dilihat</a:t>
            </a:r>
            <a:r>
              <a:rPr lang="en-US" sz="800" dirty="0">
                <a:latin typeface="Arial" panose="020B0604020202020204" pitchFamily="34" charset="0"/>
              </a:rPr>
              <a:t> </a:t>
            </a:r>
            <a:r>
              <a:rPr lang="en-US" sz="800" dirty="0">
                <a:latin typeface="Arial" panose="020B0604020202020204" pitchFamily="34" charset="0"/>
                <a:hlinkClick r:id="rId3"/>
              </a:rPr>
              <a:t>disini</a:t>
            </a:r>
            <a:endParaRPr lang="en-ID" sz="800" dirty="0"/>
          </a:p>
        </p:txBody>
      </p:sp>
    </p:spTree>
    <p:extLst>
      <p:ext uri="{BB962C8B-B14F-4D97-AF65-F5344CB8AC3E}">
        <p14:creationId xmlns:p14="http://schemas.microsoft.com/office/powerpoint/2010/main" val="3911421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9152-66ED-4118-BAC0-43F7D702A0FD}"/>
              </a:ext>
            </a:extLst>
          </p:cNvPr>
          <p:cNvSpPr>
            <a:spLocks noGrp="1"/>
          </p:cNvSpPr>
          <p:nvPr>
            <p:ph type="title"/>
          </p:nvPr>
        </p:nvSpPr>
        <p:spPr>
          <a:xfrm>
            <a:off x="74633" y="0"/>
            <a:ext cx="8520600" cy="435218"/>
          </a:xfrm>
        </p:spPr>
        <p:txBody>
          <a:bodyPr>
            <a:normAutofit fontScale="90000"/>
          </a:bodyPr>
          <a:lstStyle/>
          <a:p>
            <a:pPr algn="ctr"/>
            <a:r>
              <a:rPr lang="en-US" b="1" dirty="0">
                <a:solidFill>
                  <a:schemeClr val="bg1"/>
                </a:solidFill>
              </a:rPr>
              <a:t>Analysis of Annual Payment Type Usage</a:t>
            </a:r>
            <a:br>
              <a:rPr lang="en-US" dirty="0">
                <a:solidFill>
                  <a:schemeClr val="bg1"/>
                </a:solidFill>
              </a:rPr>
            </a:br>
            <a:br>
              <a:rPr lang="en-US" dirty="0">
                <a:solidFill>
                  <a:schemeClr val="bg1"/>
                </a:solidFill>
              </a:rPr>
            </a:br>
            <a:endParaRPr lang="en-ID" dirty="0">
              <a:solidFill>
                <a:schemeClr val="bg1"/>
              </a:solidFill>
            </a:endParaRPr>
          </a:p>
        </p:txBody>
      </p:sp>
      <p:sp>
        <p:nvSpPr>
          <p:cNvPr id="3" name="Rectangle 2">
            <a:extLst>
              <a:ext uri="{FF2B5EF4-FFF2-40B4-BE49-F238E27FC236}">
                <a16:creationId xmlns:a16="http://schemas.microsoft.com/office/drawing/2014/main" id="{C7D7A8A0-F38B-422A-8047-025EA492BAE5}"/>
              </a:ext>
            </a:extLst>
          </p:cNvPr>
          <p:cNvSpPr/>
          <p:nvPr/>
        </p:nvSpPr>
        <p:spPr>
          <a:xfrm>
            <a:off x="7162367" y="4928056"/>
            <a:ext cx="1981633" cy="215444"/>
          </a:xfrm>
          <a:prstGeom prst="rect">
            <a:avLst/>
          </a:prstGeom>
        </p:spPr>
        <p:txBody>
          <a:bodyPr wrap="none">
            <a:spAutoFit/>
          </a:bodyPr>
          <a:lstStyle/>
          <a:p>
            <a:r>
              <a:rPr lang="en-US" sz="800" dirty="0">
                <a:latin typeface="Arial" panose="020B0604020202020204" pitchFamily="34" charset="0"/>
              </a:rPr>
              <a:t>Query </a:t>
            </a:r>
            <a:r>
              <a:rPr lang="en-US" sz="800" dirty="0" err="1">
                <a:latin typeface="Arial" panose="020B0604020202020204" pitchFamily="34" charset="0"/>
              </a:rPr>
              <a:t>selengkapnya</a:t>
            </a:r>
            <a:r>
              <a:rPr lang="en-US" sz="800" dirty="0">
                <a:latin typeface="Arial" panose="020B0604020202020204" pitchFamily="34" charset="0"/>
              </a:rPr>
              <a:t> dapat </a:t>
            </a:r>
            <a:r>
              <a:rPr lang="en-US" sz="800" dirty="0" err="1">
                <a:latin typeface="Arial" panose="020B0604020202020204" pitchFamily="34" charset="0"/>
              </a:rPr>
              <a:t>dilihat</a:t>
            </a:r>
            <a:r>
              <a:rPr lang="en-US" sz="800" dirty="0">
                <a:latin typeface="Arial" panose="020B0604020202020204" pitchFamily="34" charset="0"/>
              </a:rPr>
              <a:t> </a:t>
            </a:r>
            <a:r>
              <a:rPr lang="en-US" sz="800" dirty="0">
                <a:latin typeface="Arial" panose="020B0604020202020204" pitchFamily="34" charset="0"/>
                <a:hlinkClick r:id="rId3"/>
              </a:rPr>
              <a:t>disini</a:t>
            </a:r>
            <a:endParaRPr lang="en-ID" sz="800" dirty="0"/>
          </a:p>
        </p:txBody>
      </p:sp>
      <p:pic>
        <p:nvPicPr>
          <p:cNvPr id="6" name="Picture 5">
            <a:extLst>
              <a:ext uri="{FF2B5EF4-FFF2-40B4-BE49-F238E27FC236}">
                <a16:creationId xmlns:a16="http://schemas.microsoft.com/office/drawing/2014/main" id="{2B43C805-915D-4F19-B40D-13EB934DB338}"/>
              </a:ext>
            </a:extLst>
          </p:cNvPr>
          <p:cNvPicPr>
            <a:picLocks noChangeAspect="1"/>
          </p:cNvPicPr>
          <p:nvPr/>
        </p:nvPicPr>
        <p:blipFill>
          <a:blip r:embed="rId4"/>
          <a:stretch>
            <a:fillRect/>
          </a:stretch>
        </p:blipFill>
        <p:spPr>
          <a:xfrm>
            <a:off x="223520" y="1226254"/>
            <a:ext cx="5628640" cy="2910764"/>
          </a:xfrm>
          <a:prstGeom prst="rect">
            <a:avLst/>
          </a:prstGeom>
          <a:ln>
            <a:solidFill>
              <a:schemeClr val="tx1"/>
            </a:solidFill>
          </a:ln>
        </p:spPr>
      </p:pic>
      <p:sp>
        <p:nvSpPr>
          <p:cNvPr id="4" name="TextBox 3">
            <a:extLst>
              <a:ext uri="{FF2B5EF4-FFF2-40B4-BE49-F238E27FC236}">
                <a16:creationId xmlns:a16="http://schemas.microsoft.com/office/drawing/2014/main" id="{DF8A7F13-DFC7-4745-94DB-664CAD130E55}"/>
              </a:ext>
            </a:extLst>
          </p:cNvPr>
          <p:cNvSpPr txBox="1"/>
          <p:nvPr/>
        </p:nvSpPr>
        <p:spPr>
          <a:xfrm>
            <a:off x="5852160" y="873448"/>
            <a:ext cx="3217333" cy="3616375"/>
          </a:xfrm>
          <a:prstGeom prst="rect">
            <a:avLst/>
          </a:prstGeom>
          <a:noFill/>
        </p:spPr>
        <p:txBody>
          <a:bodyPr wrap="square" rtlCol="0">
            <a:spAutoFit/>
          </a:bodyPr>
          <a:lstStyle/>
          <a:p>
            <a:pPr algn="just"/>
            <a:br>
              <a:rPr lang="en-US" sz="900" dirty="0"/>
            </a:br>
            <a:r>
              <a:rPr lang="en-US" sz="1000" dirty="0"/>
              <a:t>Overall the Annual Payment Type Usage reveals interesting insights. Here are the key findings:</a:t>
            </a:r>
          </a:p>
          <a:p>
            <a:pPr algn="just"/>
            <a:r>
              <a:rPr lang="en-US" sz="1000" b="1" dirty="0"/>
              <a:t>Credit card</a:t>
            </a:r>
            <a:r>
              <a:rPr lang="en-US" sz="1000" dirty="0"/>
              <a:t> </a:t>
            </a:r>
            <a:r>
              <a:rPr lang="en-US" sz="1000" b="1" dirty="0"/>
              <a:t>emerges</a:t>
            </a:r>
            <a:r>
              <a:rPr lang="en-US" sz="1000" dirty="0"/>
              <a:t> </a:t>
            </a:r>
            <a:r>
              <a:rPr lang="en-US" sz="1000" b="1" dirty="0"/>
              <a:t>as the most popular payment method</a:t>
            </a:r>
            <a:r>
              <a:rPr lang="en-US" sz="1000" dirty="0"/>
              <a:t>, chosen by the majority of customers. Its usage has shown a significant increase from 2016 to 2018, indicating the growing trust and convenience associated with online transactions.</a:t>
            </a:r>
          </a:p>
          <a:p>
            <a:pPr algn="just"/>
            <a:r>
              <a:rPr lang="en-US" sz="1000" dirty="0" err="1"/>
              <a:t>Boleto</a:t>
            </a:r>
            <a:r>
              <a:rPr lang="en-US" sz="1000" dirty="0"/>
              <a:t> and voucher are the second and third most preferred payment methods, respectively. Unlike credit card, their usage has remained relatively stable over the years, suggesting a consistent customer preference for these options.</a:t>
            </a:r>
          </a:p>
          <a:p>
            <a:pPr algn="just"/>
            <a:r>
              <a:rPr lang="en-US" sz="1000" dirty="0"/>
              <a:t>Debit card payments, while not as widely used as credit card, have witnessed a slight upward trend. This indicates that customers value the security and accessibility offered by debit cards, including the ability to withdraw cash from ATMs.</a:t>
            </a:r>
          </a:p>
          <a:p>
            <a:pPr algn="just"/>
            <a:r>
              <a:rPr lang="en-US" sz="1000" dirty="0"/>
              <a:t>The "not defined" category, representing unidentified payment methods, accounts for a negligible portion of the total payments. This suggests that the majority of customers opt for the main payment methods available, namely credit card, </a:t>
            </a:r>
            <a:r>
              <a:rPr lang="en-US" sz="1000" dirty="0" err="1"/>
              <a:t>boleto</a:t>
            </a:r>
            <a:r>
              <a:rPr lang="en-US" sz="1000" dirty="0"/>
              <a:t>, or voucher.</a:t>
            </a:r>
          </a:p>
        </p:txBody>
      </p:sp>
    </p:spTree>
    <p:extLst>
      <p:ext uri="{BB962C8B-B14F-4D97-AF65-F5344CB8AC3E}">
        <p14:creationId xmlns:p14="http://schemas.microsoft.com/office/powerpoint/2010/main" val="90533640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8712</TotalTime>
  <Words>410</Words>
  <Application>Microsoft Office PowerPoint</Application>
  <PresentationFormat>On-screen Show (16:9)</PresentationFormat>
  <Paragraphs>17</Paragraphs>
  <Slides>4</Slides>
  <Notes>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vt:i4>
      </vt:variant>
    </vt:vector>
  </HeadingPairs>
  <TitlesOfParts>
    <vt:vector size="9" baseType="lpstr">
      <vt:lpstr>Roboto</vt:lpstr>
      <vt:lpstr>Dosis</vt:lpstr>
      <vt:lpstr>Arial</vt:lpstr>
      <vt:lpstr>Simple Light</vt:lpstr>
      <vt:lpstr>Simple Light</vt:lpstr>
      <vt:lpstr>Annual Payment Type Usage Analysis    </vt:lpstr>
      <vt:lpstr>Overview</vt:lpstr>
      <vt:lpstr>Analysis of Annual Payment Type Usage  </vt:lpstr>
      <vt:lpstr>Analysis of Annual Payment Type Usage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Employee Retention by Predicting Employee Attrition Using Machine Learning</dc:title>
  <dc:creator>G531</dc:creator>
  <cp:lastModifiedBy>Yanyan Gatot</cp:lastModifiedBy>
  <cp:revision>11</cp:revision>
  <dcterms:modified xsi:type="dcterms:W3CDTF">2023-07-06T10:22:35Z</dcterms:modified>
</cp:coreProperties>
</file>